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8" r:id="rId2"/>
    <p:sldId id="257" r:id="rId3"/>
    <p:sldId id="260" r:id="rId4"/>
    <p:sldId id="264" r:id="rId5"/>
    <p:sldId id="298" r:id="rId6"/>
    <p:sldId id="269" r:id="rId7"/>
    <p:sldId id="301" r:id="rId8"/>
    <p:sldId id="300" r:id="rId9"/>
    <p:sldId id="270" r:id="rId10"/>
    <p:sldId id="333" r:id="rId11"/>
    <p:sldId id="332" r:id="rId12"/>
    <p:sldId id="302" r:id="rId13"/>
    <p:sldId id="273" r:id="rId14"/>
    <p:sldId id="274" r:id="rId15"/>
    <p:sldId id="335" r:id="rId16"/>
    <p:sldId id="311" r:id="rId17"/>
    <p:sldId id="312" r:id="rId18"/>
    <p:sldId id="316" r:id="rId19"/>
    <p:sldId id="315" r:id="rId20"/>
    <p:sldId id="309" r:id="rId21"/>
    <p:sldId id="317" r:id="rId22"/>
    <p:sldId id="307" r:id="rId23"/>
    <p:sldId id="318" r:id="rId24"/>
    <p:sldId id="308" r:id="rId25"/>
    <p:sldId id="319" r:id="rId26"/>
    <p:sldId id="275" r:id="rId27"/>
    <p:sldId id="336" r:id="rId28"/>
    <p:sldId id="337" r:id="rId29"/>
    <p:sldId id="310" r:id="rId30"/>
    <p:sldId id="321" r:id="rId31"/>
    <p:sldId id="338" r:id="rId32"/>
    <p:sldId id="339" r:id="rId33"/>
    <p:sldId id="340" r:id="rId34"/>
    <p:sldId id="341" r:id="rId35"/>
    <p:sldId id="342" r:id="rId36"/>
    <p:sldId id="277" r:id="rId37"/>
    <p:sldId id="322" r:id="rId38"/>
    <p:sldId id="323" r:id="rId39"/>
    <p:sldId id="324" r:id="rId40"/>
    <p:sldId id="325" r:id="rId41"/>
    <p:sldId id="278" r:id="rId42"/>
    <p:sldId id="326" r:id="rId43"/>
    <p:sldId id="327" r:id="rId44"/>
    <p:sldId id="328" r:id="rId45"/>
    <p:sldId id="279" r:id="rId46"/>
    <p:sldId id="280" r:id="rId47"/>
    <p:sldId id="329" r:id="rId48"/>
    <p:sldId id="330" r:id="rId49"/>
    <p:sldId id="281" r:id="rId50"/>
    <p:sldId id="331" r:id="rId51"/>
    <p:sldId id="26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4F2683"/>
    <a:srgbClr val="F6AC41"/>
    <a:srgbClr val="DE3B3C"/>
    <a:srgbClr val="ABC61F"/>
    <a:srgbClr val="1573BD"/>
    <a:srgbClr val="807F83"/>
    <a:srgbClr val="3C1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50000"/>
  </p:normalViewPr>
  <p:slideViewPr>
    <p:cSldViewPr snapToGrid="0" snapToObjects="1">
      <p:cViewPr>
        <p:scale>
          <a:sx n="60" d="100"/>
          <a:sy n="60" d="100"/>
        </p:scale>
        <p:origin x="109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7E02-177F-1742-9B54-4359DFA80663}" type="datetimeFigureOut">
              <a:rPr lang="en-US" smtClean="0"/>
              <a:t>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0D64E-5987-2D4B-9D87-3BA09D935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1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97568-298B-6740-9B9F-550E69FACD20}" type="datetimeFigureOut">
              <a:rPr lang="en-US" smtClean="0"/>
              <a:t>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7D68-8AC4-0440-B1C1-67A64591B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58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0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-ORB features</a:t>
            </a:r>
            <a:r>
              <a:rPr lang="en-US" baseline="0" dirty="0" smtClean="0"/>
              <a:t> achieve </a:t>
            </a:r>
            <a:r>
              <a:rPr lang="en-US" sz="1200" dirty="0" smtClean="0"/>
              <a:t>Rotational Invariance by rotating the sampling points by an intensity centroid - &gt; naturally one</a:t>
            </a:r>
            <a:r>
              <a:rPr lang="en-US" sz="1200" baseline="0" dirty="0" smtClean="0"/>
              <a:t> would want features to match features across images even  if the scene was rotated</a:t>
            </a:r>
            <a:r>
              <a:rPr lang="en-US" sz="1200" dirty="0" smtClean="0"/>
              <a:t> </a:t>
            </a:r>
          </a:p>
          <a:p>
            <a:pPr marL="457200" indent="-457200">
              <a:buFont typeface="Arial" charset="0"/>
              <a:buChar char="•"/>
            </a:pPr>
            <a:endParaRPr lang="en-US" sz="12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-Matching a scale is done by performing</a:t>
            </a:r>
            <a:r>
              <a:rPr lang="en-US" sz="1200" baseline="0" dirty="0" smtClean="0"/>
              <a:t> feature extraction on </a:t>
            </a:r>
            <a:r>
              <a:rPr lang="en-US" sz="1200" baseline="0" dirty="0" err="1" smtClean="0"/>
              <a:t>downsampled</a:t>
            </a:r>
            <a:r>
              <a:rPr lang="en-US" sz="1200" baseline="0" dirty="0" smtClean="0"/>
              <a:t> images – allows for matching at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97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-Assign features on an image to its most similar visual word , which</a:t>
            </a:r>
            <a:r>
              <a:rPr lang="en-US" baseline="0" dirty="0" smtClean="0"/>
              <a:t> is also known as the centroid</a:t>
            </a:r>
            <a:endParaRPr lang="en-US" baseline="0" dirty="0"/>
          </a:p>
          <a:p>
            <a:r>
              <a:rPr lang="en-US" baseline="0" dirty="0" smtClean="0"/>
              <a:t>-build a histogram of how many centroids were matched to</a:t>
            </a:r>
          </a:p>
          <a:p>
            <a:r>
              <a:rPr lang="en-US" baseline="0" dirty="0" smtClean="0"/>
              <a:t>-this is also refereed to as histogram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28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-with the background of </a:t>
            </a:r>
            <a:r>
              <a:rPr lang="en-US" dirty="0" err="1" smtClean="0"/>
              <a:t>BoW</a:t>
            </a:r>
            <a:r>
              <a:rPr lang="en-US" dirty="0" smtClean="0"/>
              <a:t> out of the way.. The proposed system uses four overhead cameras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commerically</a:t>
            </a:r>
            <a:r>
              <a:rPr lang="en-US" dirty="0" smtClean="0"/>
              <a:t>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-b/c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confidentally</a:t>
            </a:r>
            <a:r>
              <a:rPr lang="en-US" baseline="0" dirty="0" smtClean="0"/>
              <a:t> can’t show specific parts – but all were pillars and guides</a:t>
            </a:r>
          </a:p>
          <a:p>
            <a:r>
              <a:rPr lang="en-US" baseline="0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-Caltech 3D</a:t>
            </a:r>
          </a:p>
          <a:p>
            <a:endParaRPr lang="en-US" dirty="0" smtClean="0"/>
          </a:p>
          <a:p>
            <a:r>
              <a:rPr lang="en-US" sz="1200" dirty="0" smtClean="0"/>
              <a:t>8 view dataset with 8 object categories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10 object instances with varying heights and scales </a:t>
            </a:r>
          </a:p>
          <a:p>
            <a:endParaRPr lang="en-US" dirty="0" smtClean="0"/>
          </a:p>
          <a:p>
            <a:r>
              <a:rPr lang="en-US" dirty="0" smtClean="0"/>
              <a:t>-Purpose</a:t>
            </a:r>
            <a:r>
              <a:rPr lang="en-US" baseline="0" dirty="0" smtClean="0"/>
              <a:t> was to sho</a:t>
            </a:r>
            <a:r>
              <a:rPr lang="en-US" b="0" baseline="0" dirty="0" smtClean="0"/>
              <a:t>w how the results on the </a:t>
            </a:r>
            <a:r>
              <a:rPr lang="en-US" b="0" baseline="0" dirty="0" err="1" smtClean="0"/>
              <a:t>autopart</a:t>
            </a:r>
            <a:r>
              <a:rPr lang="en-US" b="0" baseline="0" dirty="0" smtClean="0"/>
              <a:t> dataset generalizes to a more traditional CV dataset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7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-Feature selection – how does this binary descriptor ORB compare to SIFT and SURF descriptors</a:t>
            </a:r>
            <a:r>
              <a:rPr lang="en-US" baseline="0" dirty="0" smtClean="0"/>
              <a:t> as a function of dictionary size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73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-Results ORB outperforms SIFT and SURF</a:t>
            </a:r>
            <a:r>
              <a:rPr lang="en-US" baseline="0" dirty="0"/>
              <a:t> </a:t>
            </a:r>
            <a:r>
              <a:rPr lang="en-US" baseline="0" dirty="0" smtClean="0"/>
              <a:t>over all vocab sizes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10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-generalize CV dataset we find SIFT actually performs the best</a:t>
            </a:r>
          </a:p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70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r>
              <a:rPr lang="en-US" baseline="0" dirty="0" smtClean="0"/>
              <a:t> better names or something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11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-hard to match features across multiple views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28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50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-regardless of dictionary size – more views yields higher accuracy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-</a:t>
            </a:r>
            <a:r>
              <a:rPr lang="en-US" b="1" baseline="0" dirty="0" smtClean="0">
                <a:sym typeface="Wingdings"/>
              </a:rPr>
              <a:t>about 5% increase from single view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4view -256ds </a:t>
            </a:r>
            <a:r>
              <a:rPr lang="en-US" dirty="0" smtClean="0">
                <a:sym typeface="Wingdings"/>
              </a:rPr>
              <a:t> 95.6%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acc</a:t>
            </a:r>
            <a:r>
              <a:rPr lang="en-US" baseline="0" dirty="0" smtClean="0">
                <a:sym typeface="Wingdings"/>
              </a:rPr>
              <a:t> 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smtClean="0">
                <a:sym typeface="Wingdings"/>
              </a:rPr>
              <a:t>-about 5% increase from single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-here is a confusion matrix </a:t>
            </a:r>
          </a:p>
          <a:p>
            <a:r>
              <a:rPr lang="en-US" dirty="0" smtClean="0"/>
              <a:t>-want</a:t>
            </a:r>
            <a:r>
              <a:rPr lang="en-US" baseline="0" dirty="0" smtClean="0"/>
              <a:t> larger scores to be along </a:t>
            </a:r>
            <a:r>
              <a:rPr lang="en-US" baseline="0" dirty="0" err="1" smtClean="0"/>
              <a:t>diagnoal</a:t>
            </a:r>
            <a:r>
              <a:rPr lang="en-US" baseline="0" dirty="0" smtClean="0"/>
              <a:t> as it indicates correct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5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Classification on both datasets improved regardless of dataset –</a:t>
            </a:r>
            <a:r>
              <a:rPr lang="en-US" sz="1200" baseline="0" dirty="0" smtClean="0"/>
              <a:t> there is a benefit to using this in both MV and CV tasks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-The bag of words model does not contain any geometric information. The </a:t>
            </a:r>
            <a:r>
              <a:rPr lang="en-US" sz="1200" b="1" dirty="0" err="1" smtClean="0"/>
              <a:t>infoof</a:t>
            </a:r>
            <a:r>
              <a:rPr lang="en-US" sz="1200" b="1" dirty="0" smtClean="0"/>
              <a:t> where the feature the feature was found isn’t represented. The information about feature location and where </a:t>
            </a:r>
            <a:r>
              <a:rPr lang="en-US" sz="1200" b="1" dirty="0" err="1" smtClean="0"/>
              <a:t>ffeatures</a:t>
            </a:r>
            <a:r>
              <a:rPr lang="en-US" sz="1200" b="1" dirty="0" smtClean="0"/>
              <a:t> are with</a:t>
            </a:r>
            <a:r>
              <a:rPr lang="en-US" sz="1200" b="1" baseline="0" dirty="0" smtClean="0"/>
              <a:t> respect to one another is important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 smtClean="0"/>
              <a:t>-By partitioning the image and </a:t>
            </a:r>
            <a:r>
              <a:rPr lang="en-US" sz="1200" b="1" baseline="0" dirty="0" err="1" smtClean="0"/>
              <a:t>buildinging</a:t>
            </a:r>
            <a:r>
              <a:rPr lang="en-US" sz="1200" b="1" baseline="0" dirty="0" smtClean="0"/>
              <a:t> a feature vector for each grid can help account for this..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 smtClean="0"/>
              <a:t>-The argument to be made here is that we perform spatial histograms but instead of partitioning the image into grids our partition is at the image level</a:t>
            </a:r>
            <a:endParaRPr lang="en-US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477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Extension to the Bag of words model – </a:t>
            </a:r>
            <a:r>
              <a:rPr lang="en-US" sz="2800" b="1" dirty="0" err="1" smtClean="0"/>
              <a:t>prozed</a:t>
            </a:r>
            <a:r>
              <a:rPr lang="en-US" sz="2800" b="1" dirty="0" smtClean="0"/>
              <a:t> by researchers</a:t>
            </a:r>
            <a:r>
              <a:rPr lang="en-US" sz="2800" b="1" baseline="0" dirty="0" smtClean="0"/>
              <a:t> at </a:t>
            </a:r>
            <a:r>
              <a:rPr lang="en-US" sz="2800" b="1" baseline="0" dirty="0" err="1" smtClean="0"/>
              <a:t>inria</a:t>
            </a:r>
            <a:endParaRPr lang="en-US" sz="2800" b="1" dirty="0" smtClean="0"/>
          </a:p>
          <a:p>
            <a:endParaRPr lang="en-US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No longer encodes features as just a histogram of word counts - </a:t>
            </a:r>
          </a:p>
          <a:p>
            <a:endParaRPr lang="en-US" sz="2800" b="1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b="1" dirty="0" smtClean="0"/>
              <a:t>Contains ‘first order information’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b="1" dirty="0" smtClean="0"/>
              <a:t>Word assignment + distances to centroid among dimensions</a:t>
            </a:r>
            <a:endParaRPr lang="en-CA" sz="28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365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-Typical bow, you take a descriptor and map to centroid by</a:t>
            </a:r>
            <a:r>
              <a:rPr lang="en-US" baseline="0" dirty="0" smtClean="0"/>
              <a:t> NN and get the word frequency</a:t>
            </a:r>
          </a:p>
          <a:p>
            <a:r>
              <a:rPr lang="en-US" baseline="0" dirty="0" smtClean="0"/>
              <a:t>-Repeat for all descriptors and build a histogram over word frequencies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-Here we assign descriptor to a centroid but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2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-right off the bat outperformed traditional </a:t>
            </a:r>
            <a:r>
              <a:rPr lang="en-US" dirty="0" err="1" smtClean="0"/>
              <a:t>BoW</a:t>
            </a:r>
            <a:endParaRPr lang="en-US" dirty="0" smtClean="0"/>
          </a:p>
          <a:p>
            <a:r>
              <a:rPr lang="en-US" dirty="0" smtClean="0"/>
              <a:t>-greater dimensionality , VLAD has a </a:t>
            </a:r>
            <a:r>
              <a:rPr lang="en-US" dirty="0" err="1" smtClean="0"/>
              <a:t>fvec</a:t>
            </a:r>
            <a:r>
              <a:rPr lang="en-US" baseline="0" dirty="0" smtClean="0"/>
              <a:t> of 256*32 as opposed to 256 resulting in longer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43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-Past several years there has been considerable</a:t>
            </a:r>
            <a:r>
              <a:rPr lang="en-US" baseline="0" dirty="0" smtClean="0"/>
              <a:t> advances in CV with respect to image </a:t>
            </a:r>
            <a:r>
              <a:rPr lang="en-US" baseline="0" dirty="0" err="1" smtClean="0"/>
              <a:t>classificaiton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retreival</a:t>
            </a:r>
            <a:endParaRPr lang="en-US" baseline="0" dirty="0" smtClean="0"/>
          </a:p>
          <a:p>
            <a:r>
              <a:rPr lang="en-US" baseline="0" dirty="0" smtClean="0"/>
              <a:t>-Limited work applying CV to MV</a:t>
            </a:r>
          </a:p>
          <a:p>
            <a:r>
              <a:rPr lang="en-US" baseline="0" dirty="0" smtClean="0"/>
              <a:t>	- </a:t>
            </a:r>
            <a:r>
              <a:rPr lang="is-IS" baseline="0" dirty="0" smtClean="0"/>
              <a:t>…. .... </a:t>
            </a:r>
            <a:endParaRPr lang="en-US" baseline="0" dirty="0" smtClean="0"/>
          </a:p>
          <a:p>
            <a:r>
              <a:rPr lang="en-US" baseline="0" dirty="0" smtClean="0"/>
              <a:t>-Many &lt;industry, factory? &gt; rely solely on humans for tasks such as identification and defect detection which is error prone</a:t>
            </a:r>
          </a:p>
          <a:p>
            <a:r>
              <a:rPr lang="en-US" baseline="0" dirty="0" smtClean="0"/>
              <a:t>    - </a:t>
            </a:r>
            <a:r>
              <a:rPr lang="is-IS" baseline="0" dirty="0" smtClean="0"/>
              <a:t>….. ... . </a:t>
            </a:r>
            <a:r>
              <a:rPr lang="is-IS" baseline="0" dirty="0" smtClean="0"/>
              <a:t>..</a:t>
            </a:r>
          </a:p>
          <a:p>
            <a:endParaRPr lang="is-IS" baseline="0" dirty="0" smtClean="0"/>
          </a:p>
          <a:p>
            <a:endParaRPr lang="is-IS" baseline="0" dirty="0" smtClean="0"/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Recent advances in computer vision: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	-specifically for classification &amp; retrieval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	- feature encoding techniques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	-CNN brought on by </a:t>
            </a:r>
            <a:r>
              <a:rPr lang="en-US" sz="1200" dirty="0" err="1" smtClean="0">
                <a:solidFill>
                  <a:srgbClr val="807F83"/>
                </a:solidFill>
                <a:latin typeface="Arial"/>
                <a:cs typeface="Arial"/>
              </a:rPr>
              <a:t>gpu</a:t>
            </a: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 computing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endParaRPr lang="en-US" sz="12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Limited active research on machine vision problems – that is using lower level techniques for the purpose of object </a:t>
            </a:r>
            <a:r>
              <a:rPr lang="en-US" sz="1200" dirty="0" err="1" smtClean="0">
                <a:solidFill>
                  <a:srgbClr val="807F83"/>
                </a:solidFill>
                <a:latin typeface="Arial"/>
                <a:cs typeface="Arial"/>
              </a:rPr>
              <a:t>identifcation</a:t>
            </a:r>
            <a:r>
              <a:rPr lang="en-US" sz="1200" baseline="0" dirty="0" smtClean="0">
                <a:solidFill>
                  <a:srgbClr val="807F83"/>
                </a:solidFill>
                <a:latin typeface="Arial"/>
                <a:cs typeface="Arial"/>
              </a:rPr>
              <a:t> and defect detection in manufacturing settings. With the recent advances in CV the MV field has been fairly stagnant with no attempt to bridge the gap between the two</a:t>
            </a:r>
            <a:endParaRPr lang="en-US" sz="12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endParaRPr lang="en-US" sz="12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dirty="0" smtClean="0">
                <a:solidFill>
                  <a:srgbClr val="807F83"/>
                </a:solidFill>
                <a:latin typeface="Arial"/>
                <a:cs typeface="Arial"/>
              </a:rPr>
              <a:t>Many manufacturing industries still rely on human inspection – many places still employ</a:t>
            </a:r>
            <a:r>
              <a:rPr lang="en-US" sz="1200" baseline="0" dirty="0" smtClean="0">
                <a:solidFill>
                  <a:srgbClr val="807F83"/>
                </a:solidFill>
                <a:latin typeface="Arial"/>
                <a:cs typeface="Arial"/>
              </a:rPr>
              <a:t> humans for inspection for a variety of reasons: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baseline="0" dirty="0" smtClean="0">
                <a:solidFill>
                  <a:srgbClr val="807F83"/>
                </a:solidFill>
                <a:latin typeface="Arial"/>
                <a:cs typeface="Arial"/>
              </a:rPr>
              <a:t>-resistance to change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baseline="0" dirty="0" smtClean="0">
                <a:solidFill>
                  <a:srgbClr val="807F83"/>
                </a:solidFill>
                <a:latin typeface="Arial"/>
                <a:cs typeface="Arial"/>
              </a:rPr>
              <a:t>-fear of cost with MV systems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r>
              <a:rPr lang="en-US" sz="1200" baseline="0" dirty="0" smtClean="0">
                <a:solidFill>
                  <a:srgbClr val="807F83"/>
                </a:solidFill>
                <a:latin typeface="Arial"/>
                <a:cs typeface="Arial"/>
              </a:rPr>
              <a:t>-</a:t>
            </a:r>
          </a:p>
          <a:p>
            <a:pPr marL="0" indent="0">
              <a:spcAft>
                <a:spcPts val="2400"/>
              </a:spcAft>
              <a:buSzPct val="75000"/>
              <a:buFont typeface="Arial"/>
              <a:buNone/>
            </a:pPr>
            <a:endParaRPr lang="en-US" sz="12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47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51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-Embedding</a:t>
            </a:r>
            <a:r>
              <a:rPr lang="en-US" baseline="0" dirty="0" smtClean="0"/>
              <a:t> function maps each descriptor in the image </a:t>
            </a:r>
          </a:p>
          <a:p>
            <a:r>
              <a:rPr lang="en-US" baseline="0" dirty="0" smtClean="0"/>
              <a:t>-residual distances of a descriptor and centroids are computed</a:t>
            </a:r>
          </a:p>
          <a:p>
            <a:r>
              <a:rPr lang="en-US" baseline="0" dirty="0" smtClean="0"/>
              <a:t>-each residual is unit normed -&gt; hence the term ‘triangulation’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4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7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4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-Last stage is aggregation by summation</a:t>
            </a:r>
          </a:p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3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-3 discussed encoding methods Triangulation </a:t>
            </a:r>
            <a:r>
              <a:rPr lang="en-US" dirty="0" err="1" smtClean="0"/>
              <a:t>emb</a:t>
            </a:r>
            <a:r>
              <a:rPr lang="en-US" dirty="0" smtClean="0"/>
              <a:t> performed the best</a:t>
            </a:r>
          </a:p>
          <a:p>
            <a:endParaRPr lang="en-US" dirty="0" smtClean="0"/>
          </a:p>
          <a:p>
            <a:r>
              <a:rPr lang="en-US" dirty="0" smtClean="0"/>
              <a:t>-without the whitening – limited</a:t>
            </a:r>
            <a:r>
              <a:rPr lang="en-US" baseline="0" dirty="0" smtClean="0"/>
              <a:t> value in TE as whitening </a:t>
            </a:r>
            <a:r>
              <a:rPr lang="en-US" baseline="0" dirty="0" err="1" smtClean="0"/>
              <a:t>decoraltes</a:t>
            </a:r>
            <a:r>
              <a:rPr lang="en-US" baseline="0" dirty="0" smtClean="0"/>
              <a:t>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16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466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/>
              <a:t>A machine vision framework that can classify very similar automotive parts: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/>
              <a:t>	-for</a:t>
            </a:r>
            <a:r>
              <a:rPr lang="en-CA" sz="1200" baseline="0" dirty="0" smtClean="0"/>
              <a:t> a vision system to be useful in manufacturing settings high classification accuracy is required. MV often need 99%+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aseline="0" dirty="0" smtClean="0"/>
              <a:t>	-for a system to be useful it also needs to classify near-real-time or at the rate of production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aseline="0" dirty="0" smtClean="0"/>
              <a:t>The second contribution is an </a:t>
            </a:r>
            <a:r>
              <a:rPr lang="en-CA" sz="1200" baseline="0" dirty="0" err="1" smtClean="0"/>
              <a:t>eval</a:t>
            </a:r>
            <a:r>
              <a:rPr lang="en-CA" sz="1200" baseline="0" dirty="0" smtClean="0"/>
              <a:t> of feature encoding </a:t>
            </a:r>
            <a:r>
              <a:rPr lang="is-IS" sz="1200" baseline="0" dirty="0" smtClean="0"/>
              <a:t>…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200" baseline="0" dirty="0" smtClean="0"/>
              <a:t>	-used in-house dataset multiple views taken at a single point in time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200" baseline="0" dirty="0" smtClean="0"/>
              <a:t>	- and publically available dataset</a:t>
            </a:r>
            <a:r>
              <a:rPr lang="en-US" sz="1200" baseline="0" dirty="0" smtClean="0"/>
              <a:t> that is more traditional to CV problems</a:t>
            </a:r>
            <a:endParaRPr lang="en-CA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164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761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990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6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liblinear</a:t>
            </a:r>
            <a:endParaRPr lang="en-US" dirty="0" smtClean="0"/>
          </a:p>
          <a:p>
            <a:r>
              <a:rPr lang="en-US" dirty="0" smtClean="0"/>
              <a:t>-minor drop in house from 99.28 to</a:t>
            </a:r>
            <a:r>
              <a:rPr lang="en-US" baseline="0" dirty="0" smtClean="0"/>
              <a:t> 99.89</a:t>
            </a:r>
          </a:p>
          <a:p>
            <a:r>
              <a:rPr lang="en-US" baseline="0" dirty="0" smtClean="0"/>
              <a:t>-minor drop in </a:t>
            </a:r>
            <a:r>
              <a:rPr lang="en-US" baseline="0" dirty="0" err="1" smtClean="0"/>
              <a:t>calTech</a:t>
            </a:r>
            <a:r>
              <a:rPr lang="en-US" baseline="0" dirty="0" smtClean="0"/>
              <a:t> 94.38 to 91.94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81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liblinear</a:t>
            </a:r>
            <a:endParaRPr lang="en-US" dirty="0" smtClean="0"/>
          </a:p>
          <a:p>
            <a:r>
              <a:rPr lang="en-US" dirty="0" smtClean="0"/>
              <a:t>-minor drop in house from 99.28 to</a:t>
            </a:r>
            <a:r>
              <a:rPr lang="en-US" baseline="0" dirty="0" smtClean="0"/>
              <a:t> 99.89</a:t>
            </a:r>
          </a:p>
          <a:p>
            <a:r>
              <a:rPr lang="en-US" baseline="0" dirty="0" smtClean="0"/>
              <a:t>-minor drop in </a:t>
            </a:r>
            <a:r>
              <a:rPr lang="en-US" baseline="0" dirty="0" err="1" smtClean="0"/>
              <a:t>calTech</a:t>
            </a:r>
            <a:r>
              <a:rPr lang="en-US" baseline="0" dirty="0" smtClean="0"/>
              <a:t> 94.38 to 91.94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7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76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592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267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 machine vision framework that</a:t>
            </a:r>
            <a:r>
              <a:rPr lang="en-US" baseline="0" dirty="0" smtClean="0"/>
              <a:t> can classify very similar </a:t>
            </a:r>
            <a:r>
              <a:rPr lang="en-US" baseline="0" dirty="0" err="1" smtClean="0"/>
              <a:t>automative</a:t>
            </a:r>
            <a:r>
              <a:rPr lang="en-US" baseline="0" dirty="0" smtClean="0"/>
              <a:t> parts in </a:t>
            </a:r>
          </a:p>
          <a:p>
            <a:r>
              <a:rPr lang="en-US" baseline="0" dirty="0" smtClean="0"/>
              <a:t>	- Can classify near real time</a:t>
            </a:r>
            <a:endParaRPr lang="en-US" dirty="0" smtClean="0"/>
          </a:p>
          <a:p>
            <a:r>
              <a:rPr lang="en-US" dirty="0" smtClean="0"/>
              <a:t>	-</a:t>
            </a:r>
            <a:r>
              <a:rPr lang="en-US" baseline="0" dirty="0" smtClean="0"/>
              <a:t> High classification accuracy to be useful in manufacturing environments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-An </a:t>
            </a:r>
            <a:r>
              <a:rPr lang="en-US" dirty="0" err="1" smtClean="0"/>
              <a:t>indepth</a:t>
            </a:r>
            <a:r>
              <a:rPr lang="en-US" dirty="0" smtClean="0"/>
              <a:t> compariso</a:t>
            </a:r>
            <a:r>
              <a:rPr lang="en-US" baseline="0" dirty="0" smtClean="0"/>
              <a:t>n of binary features (ORB) to traditional SIFT and SURF image features</a:t>
            </a:r>
          </a:p>
          <a:p>
            <a:r>
              <a:rPr lang="en-US" baseline="0" dirty="0" smtClean="0"/>
              <a:t>    - </a:t>
            </a:r>
            <a:r>
              <a:rPr lang="is-IS" baseline="0" dirty="0" smtClean="0"/>
              <a:t>…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demonstration on advanced feature encoding techniques for fine-grained image classification that generalizes to MENTION CALTECH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-An object classification framework using binary features that can classify very similar automative parts in near real-time</a:t>
            </a:r>
          </a:p>
          <a:p>
            <a:endParaRPr lang="is-IS" baseline="0" dirty="0" smtClean="0"/>
          </a:p>
          <a:p>
            <a:r>
              <a:rPr lang="is-IS" baseline="0" dirty="0" smtClean="0"/>
              <a:t>-A cost effective machine vision system that is robust enough for industrial applications:</a:t>
            </a:r>
          </a:p>
          <a:p>
            <a:r>
              <a:rPr lang="is-IS" baseline="0" dirty="0" smtClean="0"/>
              <a:t>	-Used inexpensive webcams</a:t>
            </a:r>
          </a:p>
          <a:p>
            <a:r>
              <a:rPr lang="is-IS" baseline="0" dirty="0" smtClean="0"/>
              <a:t>	-Robust enough that &lt;high class acc&gt; in event of damaged camera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862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19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-The problem focuses on correct classification of window pillars</a:t>
            </a:r>
            <a:r>
              <a:rPr lang="en-US" baseline="0" dirty="0" smtClean="0"/>
              <a:t> and guides (see fig1.1)</a:t>
            </a:r>
          </a:p>
          <a:p>
            <a:r>
              <a:rPr lang="en-US" baseline="0" dirty="0" smtClean="0"/>
              <a:t>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Tthese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types of parts are particularly challenging to label correctly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this is where they are located on the car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-&gt; mention confidentiality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5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-results in</a:t>
            </a:r>
            <a:r>
              <a:rPr lang="en-US" baseline="0" dirty="0" smtClean="0"/>
              <a:t> numerous combinations as the side of the vehicle and front vs </a:t>
            </a:r>
            <a:r>
              <a:rPr lang="en-US" baseline="0" dirty="0" err="1" smtClean="0"/>
              <a:t>backwindow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-first image, changes in length for front vs back</a:t>
            </a:r>
          </a:p>
          <a:p>
            <a:r>
              <a:rPr lang="en-US" baseline="0" dirty="0" smtClean="0"/>
              <a:t>-second image orientation for left vs right side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5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-A typical plant can manufacturer thousands of these parts a day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types of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autoparts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minimal variations in size, orientation, texture and luster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yet the parts must be correctly labelled during the vehicle assembly or for replacement </a:t>
            </a:r>
            <a:r>
              <a:rPr lang="is-I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parts</a:t>
            </a:r>
          </a:p>
          <a:p>
            <a:endParaRPr lang="is-I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The plant where this system was deployed employs </a:t>
            </a:r>
            <a:r>
              <a:rPr lang="en-US" baseline="0" dirty="0" smtClean="0"/>
              <a:t>humans to identify the parts but frequently </a:t>
            </a:r>
            <a:r>
              <a:rPr lang="en-US" baseline="0" dirty="0" err="1" smtClean="0"/>
              <a:t>mixups</a:t>
            </a:r>
            <a:r>
              <a:rPr lang="en-US" baseline="0" dirty="0" smtClean="0"/>
              <a:t> were taking place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	-&gt;Difficult to identify small similarities on a moving belt</a:t>
            </a:r>
          </a:p>
          <a:p>
            <a:r>
              <a:rPr lang="en-US" baseline="0" dirty="0" smtClean="0"/>
              <a:t>	-&gt;Human fatigue during an 8+ hour shift</a:t>
            </a:r>
          </a:p>
          <a:p>
            <a:r>
              <a:rPr lang="en-US" baseline="0" dirty="0" smtClean="0"/>
              <a:t>	-&gt;More than one vehicle make and several models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 rate of human </a:t>
            </a:r>
            <a:r>
              <a:rPr lang="en-US" baseline="0" dirty="0" smtClean="0"/>
              <a:t>error is costly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	-&gt;the plant has to absorb the associated costs of shipping incorrectly labelled part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	-&gt;lack of </a:t>
            </a:r>
            <a:r>
              <a:rPr lang="en-US" baseline="0" dirty="0" err="1" smtClean="0"/>
              <a:t>qualitiy</a:t>
            </a:r>
            <a:r>
              <a:rPr lang="en-US" baseline="0" dirty="0" smtClean="0"/>
              <a:t> control leads to unsatisfied </a:t>
            </a:r>
            <a:r>
              <a:rPr lang="en-US" baseline="0" dirty="0" smtClean="0"/>
              <a:t>customers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-ORB features are a type of computer vision</a:t>
            </a:r>
            <a:r>
              <a:rPr lang="en-US" baseline="0" dirty="0" smtClean="0"/>
              <a:t> feature </a:t>
            </a:r>
          </a:p>
          <a:p>
            <a:endParaRPr lang="en-US" dirty="0" smtClean="0"/>
          </a:p>
          <a:p>
            <a:r>
              <a:rPr lang="en-US" dirty="0" smtClean="0"/>
              <a:t>-Corners are identified by comparing a pixel to n-connected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neighbours</a:t>
            </a:r>
            <a:r>
              <a:rPr lang="en-US" baseline="0" dirty="0" smtClean="0"/>
              <a:t> within a circle ring. If the difference between the possible corner and all n points is greater than or less than a threshold -&gt; mark it as a corner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Using a pre-defined sampling pattern compare sampled</a:t>
            </a:r>
            <a:r>
              <a:rPr lang="en-US" sz="1200" baseline="0" dirty="0" smtClean="0"/>
              <a:t> sub-patches</a:t>
            </a:r>
            <a:r>
              <a:rPr lang="en-US" sz="1200" dirty="0" smtClean="0"/>
              <a:t>  </a:t>
            </a:r>
            <a:r>
              <a:rPr lang="en-US" sz="1200" b="1" dirty="0" smtClean="0"/>
              <a:t>p</a:t>
            </a:r>
            <a:r>
              <a:rPr lang="en-US" sz="1200" dirty="0" smtClean="0"/>
              <a:t> at point </a:t>
            </a:r>
            <a:r>
              <a:rPr lang="en-US" sz="1200" b="1" dirty="0" smtClean="0"/>
              <a:t>x</a:t>
            </a:r>
            <a:r>
              <a:rPr lang="en-US" sz="1200" dirty="0" smtClean="0"/>
              <a:t> to build the descriptor.</a:t>
            </a:r>
            <a:r>
              <a:rPr lang="en-US" sz="1200" baseline="0" dirty="0" smtClean="0"/>
              <a:t> This generates a bit string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C7D68-8AC4-0440-B1C1-67A64591B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92D3F-D7E6-1442-821F-92604E61E1C4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73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2932A-AE3C-AC47-8462-3308B7BEC7B2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EC1FC-3CB4-3A4C-AF20-76E8BDAE576D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47941-19BC-2E4F-BA17-E5500954E611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2BCAE-0F96-E447-BD71-E3FF080668BA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2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3F836-77D3-1844-BC57-80F7A770343A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2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9129-CDAC-A640-A532-6F1B986B71F5}" type="datetime1">
              <a:rPr lang="en-CA" smtClean="0"/>
              <a:t>2016-01-24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FA07-64CE-8D4E-84E1-01E0FB3CE328}" type="datetime1">
              <a:rPr lang="en-CA" smtClean="0"/>
              <a:t>2016-01-24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BC894-1434-0942-928C-6BB8D3F1F871}" type="datetime1">
              <a:rPr lang="en-CA" smtClean="0"/>
              <a:t>2016-01-24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04D65-C3C0-0A43-995D-7EC6147B05BB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6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4DE64-11A7-3944-AEB4-D4506DE59752}" type="datetime1">
              <a:rPr lang="en-CA" smtClean="0"/>
              <a:t>2016-01-24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9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CB7EF-35A9-6347-9A88-A181BF9B44E9}" type="datetime1">
              <a:rPr lang="en-CA" smtClean="0"/>
              <a:t>2016-01-24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F8058-3785-FA4E-971F-CD5983288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9148" y="965232"/>
            <a:ext cx="80057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3C1B71"/>
                </a:solidFill>
                <a:latin typeface="Arial"/>
                <a:cs typeface="Arial Unicode MS"/>
              </a:rPr>
              <a:t>Feature Encoding Strategies for Multi-View Image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2201" y="6300890"/>
            <a:ext cx="398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4F2683"/>
                </a:solidFill>
                <a:latin typeface="Arial"/>
                <a:cs typeface="Arial"/>
              </a:rPr>
              <a:t>Electrical and Computer Engineering</a:t>
            </a:r>
          </a:p>
          <a:p>
            <a:pPr algn="r"/>
            <a:endParaRPr lang="en-US" sz="1600" dirty="0">
              <a:solidFill>
                <a:srgbClr val="4F2683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148" y="3850060"/>
            <a:ext cx="8005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M.E.Sc</a:t>
            </a: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 Candidate: Kyle </a:t>
            </a:r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Doerr</a:t>
            </a:r>
            <a:endParaRPr lang="en-US" sz="2800" b="1" dirty="0" smtClean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Supervisor: Dr. </a:t>
            </a:r>
            <a:r>
              <a:rPr lang="en-US" sz="2800" b="1" dirty="0" err="1" smtClean="0">
                <a:solidFill>
                  <a:srgbClr val="3C1B71"/>
                </a:solidFill>
                <a:latin typeface="Arial"/>
                <a:cs typeface="Arial Unicode MS"/>
              </a:rPr>
              <a:t>Samarabandu</a:t>
            </a:r>
            <a:endParaRPr lang="en-US" sz="2800" b="1" dirty="0" smtClean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Co-Supervisor: Dr. Wang</a:t>
            </a:r>
          </a:p>
          <a:p>
            <a:pPr algn="ctr"/>
            <a:endParaRPr lang="en-US" sz="2800" b="1" dirty="0">
              <a:solidFill>
                <a:srgbClr val="3C1B71"/>
              </a:solidFill>
              <a:latin typeface="Arial"/>
              <a:cs typeface="Arial Unicode MS"/>
            </a:endParaRPr>
          </a:p>
          <a:p>
            <a:pPr algn="ctr"/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January 26, 2016</a:t>
            </a:r>
          </a:p>
        </p:txBody>
      </p:sp>
    </p:spTree>
    <p:extLst>
      <p:ext uri="{BB962C8B-B14F-4D97-AF65-F5344CB8AC3E}">
        <p14:creationId xmlns:p14="http://schemas.microsoft.com/office/powerpoint/2010/main" val="40504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ORB Features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Rotational Invariance by rotating the sampling points by an intensity centroid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Scale invariance by performing this process using image pyramids</a:t>
            </a:r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79" y="3112955"/>
            <a:ext cx="4459472" cy="3111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84" y="2701285"/>
            <a:ext cx="3606483" cy="35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Bag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of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Words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On an offline dataset perform feature extraction on a set of images to build a feature set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Run the unsupervised K-means clustering algorithm to construct the Visual Vocabulary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centroids form the visual words</a:t>
            </a: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5" y="3497728"/>
            <a:ext cx="4686300" cy="280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58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Bag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of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Words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formulation of the visual vocabulary now allows for building a training set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Features are matched to centroids by Nearest-</a:t>
            </a:r>
            <a:r>
              <a:rPr lang="en-US" sz="2800" dirty="0" err="1" smtClean="0"/>
              <a:t>Neighbour</a:t>
            </a:r>
            <a:r>
              <a:rPr lang="en-US" sz="2800" dirty="0" smtClean="0"/>
              <a:t> assignment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2" y="3037353"/>
            <a:ext cx="7200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5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Proposed System</a:t>
            </a: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197"/>
            <a:ext cx="4545123" cy="40411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23" y="1848930"/>
            <a:ext cx="4598877" cy="33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Datasets – in house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sz="2800" dirty="0"/>
          </a:p>
          <a:p>
            <a:r>
              <a:rPr lang="en-US" sz="2800" dirty="0" smtClean="0"/>
              <a:t>-39 classes of automotive parts – window &amp; guides</a:t>
            </a:r>
          </a:p>
          <a:p>
            <a:r>
              <a:rPr lang="en-US" sz="2800" dirty="0" smtClean="0"/>
              <a:t>-Differences in length, orientation, and luster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5" y="3069126"/>
            <a:ext cx="5550195" cy="2448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526"/>
            <a:ext cx="3932865" cy="27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56" y="2023500"/>
            <a:ext cx="5701118" cy="4332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Datasets – CalTech3D (</a:t>
            </a:r>
            <a:r>
              <a:rPr lang="en-US" sz="3200" b="1" dirty="0" err="1" smtClean="0">
                <a:solidFill>
                  <a:srgbClr val="3B1B70"/>
                </a:solidFill>
                <a:latin typeface="Arial"/>
                <a:cs typeface="Arial Unicode MS"/>
              </a:rPr>
              <a:t>Fei</a:t>
            </a: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 et al.)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27548"/>
            <a:ext cx="8005704" cy="57304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800" dirty="0" smtClean="0"/>
              <a:t>8 view dataset with 8 object categories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10 object instances with varying heights and scales 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7297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1 – Feature Selection 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How does the selection of feature types affect classification performance?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ORB, SIFT, SURF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920706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Results: Single View (in-house)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257545"/>
            <a:ext cx="7715923" cy="484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9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Results: Single View (</a:t>
            </a:r>
            <a:r>
              <a:rPr lang="en-US" sz="4000" b="1" dirty="0" err="1" smtClean="0">
                <a:solidFill>
                  <a:srgbClr val="3B1B70"/>
                </a:solidFill>
                <a:latin typeface="Arial"/>
                <a:cs typeface="Arial Unicode MS"/>
              </a:rPr>
              <a:t>CalTech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)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294954"/>
            <a:ext cx="8005704" cy="48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8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Analysis 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 fontScale="77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ORB showed superior classification performance for in-house dataset but not </a:t>
            </a:r>
            <a:r>
              <a:rPr lang="en-US" sz="2800" dirty="0" err="1" smtClean="0"/>
              <a:t>CalTech</a:t>
            </a:r>
            <a:r>
              <a:rPr lang="en-US" sz="2800" dirty="0" smtClean="0"/>
              <a:t>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err="1" smtClean="0"/>
              <a:t>CalTech</a:t>
            </a:r>
            <a:r>
              <a:rPr lang="en-US" sz="2800" dirty="0" smtClean="0"/>
              <a:t> dataset had much larger changes in scale and viewing angle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ORB appears to be more suitable in controlled environments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Accuracy as a function of dictionary size: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Diminishing returns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Trade off of increased classification time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ORB showed a classification speed increase of ~6.5x SIFT and ~3.4x SURF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Avoidance of license restrictions – both SIFT &amp; SURF are patent protected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52605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61" y="573851"/>
            <a:ext cx="8005704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C1B71"/>
                </a:solidFill>
                <a:latin typeface="Arial"/>
                <a:cs typeface="Arial Unicode MS"/>
              </a:rPr>
              <a:t>Outline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Motivation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Contributions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Background on image classification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Feature Encoding techniques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Results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Conclusion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r>
              <a:rPr lang="en-US" sz="2800" b="1" dirty="0" smtClean="0">
                <a:solidFill>
                  <a:srgbClr val="3C1B71"/>
                </a:solidFill>
                <a:latin typeface="Arial"/>
                <a:cs typeface="Arial Unicode MS"/>
              </a:rPr>
              <a:t>Future Work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2800" b="1" dirty="0" smtClean="0">
              <a:latin typeface="Arial"/>
              <a:cs typeface="Arial Unicode MS"/>
            </a:endParaRPr>
          </a:p>
          <a:p>
            <a:pPr>
              <a:spcAft>
                <a:spcPts val="1200"/>
              </a:spcAft>
            </a:pPr>
            <a:endParaRPr lang="en-US" sz="6000" b="1" dirty="0" smtClean="0">
              <a:solidFill>
                <a:srgbClr val="000000"/>
              </a:solidFill>
              <a:latin typeface="Arial"/>
              <a:cs typeface="Arial Unicode MS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4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2 – Single vs Multiple Views</a:t>
            </a:r>
            <a:endParaRPr lang="en-US" sz="34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Car parts ~90% classification accuracy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Not acceptable if thousands of parts are processed per 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Discriminating features are occluded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Discriminative physical features may not be visible in the one view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Multi view representation is challenging: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Depth information / 3D reconstruction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Computationally expensive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Many techniques require camera calibration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Feature correspondence is challenging for this particular dataset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135053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Proposed simple approach of concatenation of feature vectors over multiple views</a:t>
            </a:r>
          </a:p>
          <a:p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Construct a feature vector for each view independently then concatenate</a:t>
            </a:r>
          </a:p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For </a:t>
            </a:r>
            <a:r>
              <a:rPr lang="en-US" sz="2800" i="1" dirty="0" err="1"/>
              <a:t>i</a:t>
            </a:r>
            <a:r>
              <a:rPr lang="en-US" sz="2800" i="1" dirty="0" smtClean="0"/>
              <a:t> </a:t>
            </a:r>
            <a:r>
              <a:rPr lang="en-US" sz="2800" dirty="0" smtClean="0"/>
              <a:t>=1 to </a:t>
            </a:r>
            <a:r>
              <a:rPr lang="en-US" sz="2800" i="1" dirty="0" smtClean="0"/>
              <a:t>n</a:t>
            </a:r>
            <a:r>
              <a:rPr lang="en-US" sz="2800" dirty="0" smtClean="0"/>
              <a:t> views:</a:t>
            </a:r>
            <a:endParaRPr lang="en-US" sz="2800" dirty="0"/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Fvec</a:t>
            </a:r>
            <a:r>
              <a:rPr lang="en-US" sz="2800" dirty="0" smtClean="0"/>
              <a:t> := </a:t>
            </a:r>
            <a:r>
              <a:rPr lang="en-US" sz="2800" dirty="0" err="1" smtClean="0"/>
              <a:t>fvec</a:t>
            </a:r>
            <a:r>
              <a:rPr lang="en-US" sz="2800" i="1" baseline="-25000" dirty="0" err="1" smtClean="0"/>
              <a:t>i</a:t>
            </a:r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endParaRPr lang="en-US" sz="2800" i="1" baseline="-25000" dirty="0"/>
          </a:p>
          <a:p>
            <a:endParaRPr lang="en-US" sz="2800" i="1" baseline="-25000" dirty="0" smtClean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7230" y="573851"/>
            <a:ext cx="80057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4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 2 – Single vs Multiple Views</a:t>
            </a:r>
            <a:endParaRPr lang="en-US" sz="34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28820" y="6339812"/>
            <a:ext cx="3417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1200" dirty="0" smtClean="0">
                <a:solidFill>
                  <a:prstClr val="black">
                    <a:tint val="75000"/>
                  </a:prstClr>
                </a:solidFill>
              </a:rPr>
              <a:t>21</a:t>
            </a:r>
            <a:endParaRPr 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7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3B1B70"/>
                </a:solidFill>
                <a:latin typeface="Arial"/>
                <a:cs typeface="Arial Unicode MS"/>
              </a:rPr>
              <a:t>Results – Single vs Multiple views</a:t>
            </a:r>
            <a:endParaRPr lang="en-US" sz="3600" b="1" dirty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0" y="1466403"/>
            <a:ext cx="8567140" cy="45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47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 smtClean="0">
                <a:solidFill>
                  <a:srgbClr val="3B1B70"/>
                </a:solidFill>
                <a:latin typeface="Arial"/>
                <a:cs typeface="Arial Unicode MS"/>
              </a:rPr>
              <a:t>Results – Single vs Multiple views</a:t>
            </a:r>
            <a:endParaRPr lang="en-US" sz="36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37" y="1461149"/>
            <a:ext cx="4591863" cy="35785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6402"/>
            <a:ext cx="4768911" cy="35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Significance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Classification on both datasets improved when there were more views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Increasing the number of views increases the chance of capturing features that helps discriminate among similar objects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Analogous to spatial histograms but incorporates geometry at the view level (next slide)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7148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Spatial Histograms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Bag of Words model is order less representation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Spatial histograms help circumvent this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" y="2820088"/>
            <a:ext cx="6443330" cy="32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Spatial Histograms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It is widely understood that spatial histograms improve accuracy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Using this ‘spatial histograms’ among views also achieves this goal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44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Vector of Locally Aggregated </a:t>
            </a: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Descriptors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Extension to the Bag of words model</a:t>
            </a:r>
          </a:p>
          <a:p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longer encodes features as just a histogram of word counts</a:t>
            </a:r>
          </a:p>
          <a:p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Contains ‘first order information’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Word assignment + distances to centroid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Dimensionality k*d: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k = number of centroids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 = dimensionality of descriptor</a:t>
            </a: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67550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44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Vector of Locally Aggregated </a:t>
            </a: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Descriptors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686545"/>
            <a:ext cx="4648834" cy="3018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857" y="1842927"/>
            <a:ext cx="4370143" cy="2862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91" y="4572869"/>
            <a:ext cx="3365500" cy="1320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46158" y="5105459"/>
            <a:ext cx="3743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i="1" dirty="0" smtClean="0"/>
              <a:t>v</a:t>
            </a:r>
            <a:r>
              <a:rPr lang="en-CA" sz="2800" dirty="0" smtClean="0"/>
              <a:t> = [0, 0, x</a:t>
            </a:r>
            <a:r>
              <a:rPr lang="en-CA" sz="2800" baseline="-25000" dirty="0" smtClean="0"/>
              <a:t>1</a:t>
            </a:r>
            <a:r>
              <a:rPr lang="en-CA" sz="2800" dirty="0" smtClean="0"/>
              <a:t>, x</a:t>
            </a:r>
            <a:r>
              <a:rPr lang="en-CA" sz="2800" baseline="-25000" dirty="0" smtClean="0"/>
              <a:t>2</a:t>
            </a:r>
            <a:r>
              <a:rPr lang="en-CA" sz="2800" dirty="0" smtClean="0"/>
              <a:t>, 0, 0]</a:t>
            </a:r>
          </a:p>
        </p:txBody>
      </p:sp>
    </p:spTree>
    <p:extLst>
      <p:ext uri="{BB962C8B-B14F-4D97-AF65-F5344CB8AC3E}">
        <p14:creationId xmlns:p14="http://schemas.microsoft.com/office/powerpoint/2010/main" val="188335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VLAD Experiment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61" y="1357513"/>
            <a:ext cx="6775642" cy="48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1" y="573851"/>
            <a:ext cx="80057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Motivation</a:t>
            </a: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7231" y="1397000"/>
            <a:ext cx="8449569" cy="4351338"/>
          </a:xfrm>
        </p:spPr>
        <p:txBody>
          <a:bodyPr/>
          <a:lstStyle/>
          <a:p>
            <a:r>
              <a:rPr lang="en-CA" dirty="0" smtClean="0"/>
              <a:t>Recent advances in computer vision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Limited active research on machine vision problems</a:t>
            </a:r>
          </a:p>
          <a:p>
            <a:endParaRPr lang="en-CA" dirty="0"/>
          </a:p>
          <a:p>
            <a:r>
              <a:rPr lang="en-CA" dirty="0" smtClean="0"/>
              <a:t>Many manufacturing industries still rely on human inspection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2581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VLAD Results</a:t>
            </a:r>
            <a:endParaRPr lang="en-US" sz="4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Great accuracy improvement even when the visual vocabulary is small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Peak accuracy of 99.4% compared to 95.6%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Accuracy is great enough to be of value for machine vision applications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Demonstration that VLAD encoding can be used with multiple views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Evidence that despite being binary, ORB features can still undergo VLAD encoding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Prior works used primarily SIFT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Considerable speedup for training and classification as resulting feature vector is always ¼ that of SIFT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9322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6"/>
            <a:ext cx="8005704" cy="612475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Extension of the VLAD representation but uses directional information over absolute distances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No longer performs a brute-force search to assign descriptors to centroids – but rather uses residual distances among all words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Two main steps: 1-Embedding and 2-Aggregation</a:t>
            </a:r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17759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197866"/>
            <a:ext cx="5448300" cy="17615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158625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Embedding: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Define an embedding function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Compute residuals and unit normalize: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r>
              <a:rPr lang="en-US" sz="2800" dirty="0" smtClean="0"/>
              <a:t>	Forming the set R(x) 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endParaRPr lang="en-US" sz="2800" dirty="0" smtClean="0"/>
          </a:p>
          <a:p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4231757"/>
            <a:ext cx="4711700" cy="130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59"/>
            <a:ext cx="8005704" cy="49646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set of residuals then undergo a </a:t>
            </a:r>
            <a:r>
              <a:rPr lang="en-US" sz="2800" i="1" dirty="0" smtClean="0"/>
              <a:t>whitening </a:t>
            </a:r>
            <a:r>
              <a:rPr lang="en-US" sz="2800" dirty="0" smtClean="0"/>
              <a:t>process: center, scale and rotate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R</a:t>
            </a:r>
            <a:r>
              <a:rPr lang="en-US" sz="2800" baseline="-25000" dirty="0" smtClean="0"/>
              <a:t>0</a:t>
            </a:r>
            <a:r>
              <a:rPr lang="en-US" sz="2800" dirty="0"/>
              <a:t> </a:t>
            </a:r>
            <a:r>
              <a:rPr lang="en-US" sz="2800" dirty="0" smtClean="0"/>
              <a:t> = </a:t>
            </a:r>
            <a:r>
              <a:rPr lang="en-US" sz="2800" i="1" dirty="0" smtClean="0"/>
              <a:t>E</a:t>
            </a:r>
            <a:r>
              <a:rPr lang="pt-BR" sz="2800" baseline="-25000" dirty="0" err="1" smtClean="0"/>
              <a:t>X</a:t>
            </a:r>
            <a:r>
              <a:rPr lang="pt-BR" sz="2800" dirty="0" smtClean="0"/>
              <a:t>[</a:t>
            </a:r>
            <a:r>
              <a:rPr lang="pt-BR" sz="2800" dirty="0" err="1" smtClean="0"/>
              <a:t>R</a:t>
            </a:r>
            <a:r>
              <a:rPr lang="pt-BR" sz="2800" dirty="0" smtClean="0"/>
              <a:t>(</a:t>
            </a:r>
            <a:r>
              <a:rPr lang="pt-BR" sz="2800" dirty="0" err="1" smtClean="0"/>
              <a:t>x</a:t>
            </a:r>
            <a:r>
              <a:rPr lang="pt-BR" sz="2800" dirty="0" smtClean="0"/>
              <a:t>)] </a:t>
            </a:r>
            <a:r>
              <a:rPr lang="pt-BR" sz="2800" dirty="0" err="1" smtClean="0"/>
              <a:t>and</a:t>
            </a:r>
            <a:r>
              <a:rPr lang="pt-BR" sz="2800" dirty="0" smtClean="0"/>
              <a:t> </a:t>
            </a:r>
            <a:r>
              <a:rPr lang="el-GR" sz="2800" dirty="0" smtClean="0"/>
              <a:t>Σ</a:t>
            </a:r>
            <a:r>
              <a:rPr lang="en-US" sz="2800" dirty="0" smtClean="0"/>
              <a:t> – covariance matrix both learned on a training set  </a:t>
            </a:r>
            <a:r>
              <a:rPr lang="en-US" sz="2800" dirty="0" smtClean="0">
                <a:sym typeface="Wingdings"/>
              </a:rPr>
              <a:t> looks very similar to PCA</a:t>
            </a: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endParaRPr lang="en-US" sz="2800" baseline="-25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11105"/>
            <a:ext cx="2959100" cy="1079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780529"/>
            <a:ext cx="3759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0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7230" y="2523264"/>
                <a:ext cx="8005704" cy="355823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l-GR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i="1" dirty="0" smtClean="0">
                    <a:latin typeface="Cambria Math" charset="0"/>
                    <a:ea typeface="Cambria Math" charset="0"/>
                    <a:cs typeface="Cambria Math" charset="0"/>
                  </a:rPr>
                  <a:t> - </a:t>
                </a:r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encoded features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i="1" dirty="0" smtClean="0">
                    <a:latin typeface="Cambria Math" charset="0"/>
                    <a:ea typeface="Cambria Math" charset="0"/>
                    <a:cs typeface="Cambria Math" charset="0"/>
                  </a:rPr>
                  <a:t>P </a:t>
                </a:r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– </a:t>
                </a:r>
                <a:r>
                  <a:rPr lang="en-US" sz="2800" dirty="0" err="1" smtClean="0">
                    <a:latin typeface="Cambria Math" charset="0"/>
                    <a:ea typeface="Cambria Math" charset="0"/>
                    <a:cs typeface="Cambria Math" charset="0"/>
                  </a:rPr>
                  <a:t>DxD</a:t>
                </a:r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 matrix of eigenvectors of covariance 	matrix, sorted by corresponding eigenvalue 	from greatest to least 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800"/>
                      <m:t>λ</m:t>
                    </m:r>
                    <m:r>
                      <m:rPr>
                        <m:nor/>
                      </m:rPr>
                      <a:rPr lang="en-US" sz="2800" b="0" i="0" smtClean="0"/>
                      <m:t> </m:t>
                    </m:r>
                  </m:oMath>
                </a14:m>
                <a:r>
                  <a:rPr lang="en-US" sz="2800" i="1" dirty="0" smtClean="0">
                    <a:latin typeface="Cambria Math" charset="0"/>
                    <a:ea typeface="Cambria Math" charset="0"/>
                    <a:cs typeface="Cambria Math" charset="0"/>
                  </a:rPr>
                  <a:t>– </a:t>
                </a:r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Eigenvalues 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sz="28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*assuming features are stored as column vectors</a:t>
                </a:r>
              </a:p>
              <a:p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*mean subtraction of </a:t>
                </a:r>
                <a14:m>
                  <m:oMath xmlns:m="http://schemas.openxmlformats.org/officeDocument/2006/math">
                    <m:r>
                      <a:rPr lang="el-GR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Cambria Math" charset="0"/>
                    <a:ea typeface="Cambria Math" charset="0"/>
                    <a:cs typeface="Cambria Math" charset="0"/>
                  </a:rPr>
                  <a:t> has already taken place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sz="2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457200" indent="-457200">
                  <a:buFont typeface="Arial" charset="0"/>
                  <a:buChar char="•"/>
                </a:pPr>
                <a:endParaRPr lang="en-US" sz="280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30" y="2523264"/>
                <a:ext cx="8005704" cy="3558233"/>
              </a:xfrm>
              <a:prstGeom prst="rect">
                <a:avLst/>
              </a:prstGeom>
              <a:blipFill rotWithShape="0">
                <a:blip r:embed="rId3"/>
                <a:stretch>
                  <a:fillRect l="-1599" t="-1884" b="-32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1" y="1299318"/>
            <a:ext cx="4686542" cy="13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8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</a:t>
            </a: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7230" y="1158626"/>
                <a:ext cx="8005704" cy="6124754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endParaRPr lang="en-US" sz="2800" dirty="0" smtClean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smtClean="0"/>
                  <a:t>Aggregation by summation:</a:t>
                </a:r>
              </a:p>
              <a:p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charset="0"/>
                        </a:rPr>
                        <m:t>	</m:t>
                      </m:r>
                      <m:r>
                        <m:rPr>
                          <m:sty m:val="p"/>
                        </m:rPr>
                        <a:rPr lang="el-GR" sz="4000" i="1">
                          <a:latin typeface="Cambria Math" charset="0"/>
                        </a:rPr>
                        <m:t>Φ</m:t>
                      </m:r>
                      <m:r>
                        <m:rPr>
                          <m:nor/>
                        </m:rPr>
                        <a:rPr lang="el-GR" sz="4000" baseline="-25000">
                          <a:latin typeface="Cambria Math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4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Σ</m:t>
                      </m:r>
                      <m:r>
                        <a:rPr lang="en-US" sz="4000" b="0" i="1" smtClean="0">
                          <a:latin typeface="Cambria Math" charset="0"/>
                        </a:rPr>
                        <m:t> </m:t>
                      </m:r>
                      <m:r>
                        <a:rPr lang="el-GR" sz="4000" i="1">
                          <a:latin typeface="Cambria Math" charset="0"/>
                        </a:rPr>
                        <m:t>𝜙</m:t>
                      </m:r>
                      <m:r>
                        <m:rPr>
                          <m:nor/>
                        </m:rPr>
                        <a:rPr lang="el-GR" sz="4000">
                          <a:latin typeface="Cambria Math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sz="4000" baseline="-25000">
                          <a:latin typeface="Cambria Math" charset="0"/>
                        </a:rPr>
                        <m:t>Δ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4000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  <a:p>
                <a:endParaRPr lang="en-US" sz="2800" dirty="0" smtClean="0"/>
              </a:p>
              <a:p>
                <a:endParaRPr lang="en-US" sz="2800" dirty="0"/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smtClean="0"/>
                  <a:t>Feature vector of length k*d where k is the number of centroids and d is the feature dimensionality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800" dirty="0" smtClean="0"/>
                  <a:t>Typically setting k=d is the standard</a:t>
                </a:r>
              </a:p>
              <a:p>
                <a:pPr marL="457200" indent="-457200">
                  <a:buFont typeface="Arial" charset="0"/>
                  <a:buChar char="•"/>
                </a:pPr>
                <a:endParaRPr lang="en-US" sz="2800" dirty="0" smtClean="0"/>
              </a:p>
              <a:p>
                <a:endParaRPr lang="en-US" sz="28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endParaRPr lang="en-CA" sz="2800" dirty="0" smtClean="0"/>
              </a:p>
              <a:p>
                <a:pPr lvl="1"/>
                <a:endParaRPr lang="en-CA" sz="2800" dirty="0" smtClean="0"/>
              </a:p>
              <a:p>
                <a:pPr marL="1143000" lvl="1" indent="-685800">
                  <a:buFont typeface="Arial"/>
                  <a:buChar char="•"/>
                </a:pPr>
                <a:endParaRPr lang="en-US" sz="2800" dirty="0" smtClean="0">
                  <a:solidFill>
                    <a:srgbClr val="807F83"/>
                  </a:solidFill>
                  <a:latin typeface="Arial"/>
                  <a:cs typeface="Arial"/>
                </a:endParaRPr>
              </a:p>
              <a:p>
                <a:endParaRPr lang="en-US" sz="6000" b="1" dirty="0" smtClean="0">
                  <a:solidFill>
                    <a:srgbClr val="807F83"/>
                  </a:solidFill>
                  <a:latin typeface="Arial"/>
                  <a:cs typeface="Arial Unicode MS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30" y="1158626"/>
                <a:ext cx="8005704" cy="6124754"/>
              </a:xfrm>
              <a:prstGeom prst="rect">
                <a:avLst/>
              </a:prstGeom>
              <a:blipFill rotWithShape="0">
                <a:blip r:embed="rId3"/>
                <a:stretch>
                  <a:fillRect l="-13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52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 Results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4800"/>
            <a:ext cx="9144000" cy="3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 Results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0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18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 Analysis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comparison of images is done by use of a similarity score: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Compared by feature vectors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Cosine similarity is the most common metric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Similarity is between [0 – 1]  from least to most similar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Classification is ideal when an instance is similar to its members within the same class and dissimilar to objects of other classes</a:t>
            </a:r>
          </a:p>
        </p:txBody>
      </p:sp>
    </p:spTree>
    <p:extLst>
      <p:ext uri="{BB962C8B-B14F-4D97-AF65-F5344CB8AC3E}">
        <p14:creationId xmlns:p14="http://schemas.microsoft.com/office/powerpoint/2010/main" val="927525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 Analysis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47" y="1439716"/>
            <a:ext cx="6804838" cy="466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16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Contributions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 machine vision framework that can classify very similar automotive parts:</a:t>
            </a:r>
            <a:endParaRPr lang="en-CA" sz="2800" dirty="0"/>
          </a:p>
          <a:p>
            <a:pPr marL="914400" lvl="1" indent="-457200">
              <a:buFont typeface="Arial" charset="0"/>
              <a:buChar char="•"/>
            </a:pPr>
            <a:r>
              <a:rPr lang="en-CA" sz="2400" dirty="0" smtClean="0"/>
              <a:t>High classification accuracy is required to be useful in manufacturing environments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400" dirty="0" smtClean="0"/>
              <a:t>Near real-time classification</a:t>
            </a:r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An evaluation of feature encoding techniques: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400" dirty="0" smtClean="0"/>
              <a:t>With multiple view data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CA" sz="2400" dirty="0" smtClean="0"/>
              <a:t>Results that generalize from machine vision to computer vision problems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 smtClean="0"/>
          </a:p>
          <a:p>
            <a:pPr marL="914400" lvl="1" indent="-457200">
              <a:buFont typeface="Arial" charset="0"/>
              <a:buChar char="•"/>
            </a:pPr>
            <a:endParaRPr lang="en-CA" sz="2800" dirty="0"/>
          </a:p>
          <a:p>
            <a:pPr lvl="1"/>
            <a:endParaRPr lang="en-CA" sz="2800" dirty="0" smtClean="0"/>
          </a:p>
          <a:p>
            <a:pPr lvl="1"/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Triangulation Embedding Significance</a:t>
            </a:r>
            <a:endParaRPr lang="en-US" sz="32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Outperforms other encoding methods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Better accuracy then </a:t>
            </a:r>
            <a:r>
              <a:rPr lang="en-US" sz="2800" dirty="0" err="1" smtClean="0"/>
              <a:t>BoW</a:t>
            </a:r>
            <a:r>
              <a:rPr lang="en-US" sz="2800" dirty="0" smtClean="0"/>
              <a:t> &amp; VLAD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Best accuracy on both datasets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This method generates a more discriminative feature vector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 This encoding method is nearly guaranteed to perform better over the standard </a:t>
            </a:r>
            <a:r>
              <a:rPr lang="en-US" sz="2800" dirty="0" err="1" smtClean="0"/>
              <a:t>BoW</a:t>
            </a:r>
            <a:r>
              <a:rPr lang="en-US" sz="2800" dirty="0" smtClean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08618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smtClean="0">
                <a:solidFill>
                  <a:srgbClr val="3B1B70"/>
                </a:solidFill>
                <a:latin typeface="Arial"/>
                <a:cs typeface="Arial Unicode MS"/>
              </a:rPr>
              <a:t>Camera Downtime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All machines break down eventually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Harsh manufacturing environments: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Dust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Heat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Physical damage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Strenuous use (i.e. running 24x7)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Downtime can stop inspection or manufacturing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780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smtClean="0">
                <a:solidFill>
                  <a:srgbClr val="3B1B70"/>
                </a:solidFill>
                <a:latin typeface="Arial"/>
                <a:cs typeface="Arial Unicode MS"/>
              </a:rPr>
              <a:t>Camera Downtime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Propose to see how well the system can maintain classification by disabling an input on a random view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Apply power-law normalization to handle </a:t>
            </a:r>
            <a:r>
              <a:rPr lang="en-US" sz="2800" dirty="0" err="1" smtClean="0"/>
              <a:t>bursty</a:t>
            </a:r>
            <a:r>
              <a:rPr lang="en-US" sz="2800" dirty="0" smtClean="0"/>
              <a:t> features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Power-law normalization (PN):</a:t>
            </a:r>
          </a:p>
          <a:p>
            <a:pPr lvl="1"/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9" y="4528098"/>
            <a:ext cx="4991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3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b="1" dirty="0" smtClean="0">
                <a:solidFill>
                  <a:srgbClr val="3B1B70"/>
                </a:solidFill>
                <a:latin typeface="Arial"/>
                <a:cs typeface="Arial Unicode MS"/>
              </a:rPr>
              <a:t>Camera Downtime Results</a:t>
            </a:r>
            <a:endParaRPr lang="en-US" sz="32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3546081"/>
            <a:ext cx="6889321" cy="2578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58626"/>
            <a:ext cx="7716695" cy="25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4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 smtClean="0">
                <a:solidFill>
                  <a:srgbClr val="3B1B70"/>
                </a:solidFill>
                <a:latin typeface="Arial"/>
                <a:cs typeface="Arial Unicode MS"/>
              </a:rPr>
              <a:t>Camera Downtime Significance</a:t>
            </a:r>
            <a:endParaRPr lang="en-US" sz="36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Minor decrease in accuracy in the event of a damaged camera: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Indicates a damaged input would not have to result in disabling the vision system</a:t>
            </a:r>
          </a:p>
          <a:p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In-house dataset only experienced a 0.6% drop in accuracy using triangulation embedding method with a missing input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/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On both datasets the reduction in accuracy was only half that compared to the </a:t>
            </a:r>
            <a:r>
              <a:rPr lang="en-US" sz="2800" dirty="0" err="1" smtClean="0"/>
              <a:t>BoW</a:t>
            </a:r>
            <a:r>
              <a:rPr lang="en-US" sz="2800" dirty="0" smtClean="0"/>
              <a:t> method</a:t>
            </a:r>
          </a:p>
          <a:p>
            <a:pPr lvl="1"/>
            <a:endParaRPr lang="en-US" sz="2800" dirty="0" smtClean="0"/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6061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Encoding Rates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1" y="2778053"/>
            <a:ext cx="7570381" cy="34455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70122" y="1283729"/>
            <a:ext cx="8005704" cy="17571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The time it takes from feature detection to generating a final feature vector 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Intel i7 machine using Python3 with </a:t>
            </a:r>
            <a:r>
              <a:rPr lang="en-US" sz="2800" dirty="0" err="1" smtClean="0"/>
              <a:t>openCV</a:t>
            </a:r>
            <a:r>
              <a:rPr lang="en-US" sz="2800" dirty="0" smtClean="0"/>
              <a:t> &amp; </a:t>
            </a:r>
            <a:r>
              <a:rPr lang="en-US" sz="2800" dirty="0" err="1" smtClean="0"/>
              <a:t>Numpy</a:t>
            </a:r>
            <a:r>
              <a:rPr lang="en-US" sz="2800" dirty="0" smtClean="0"/>
              <a:t> libraries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534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smtClean="0">
                <a:solidFill>
                  <a:srgbClr val="3B1B70"/>
                </a:solidFill>
                <a:latin typeface="Arial"/>
                <a:cs typeface="Arial Unicode MS"/>
              </a:rPr>
              <a:t>Conclusions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This work evaluated the usefulness of the binary ORB features and how it compares to SIFT and SURF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presentation of a framework for a machine vision systems for object identification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This framework is extended to use multiple views while also evaluating newer feature encoding strategies that greatly outperform the traditional </a:t>
            </a:r>
            <a:r>
              <a:rPr lang="en-US" sz="2800" dirty="0" err="1" smtClean="0"/>
              <a:t>BoW</a:t>
            </a:r>
            <a:r>
              <a:rPr lang="en-US" sz="2800" dirty="0" smtClean="0"/>
              <a:t> model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smtClean="0">
                <a:solidFill>
                  <a:srgbClr val="3B1B70"/>
                </a:solidFill>
                <a:latin typeface="Arial"/>
                <a:cs typeface="Arial Unicode MS"/>
              </a:rPr>
              <a:t>Conclusions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system itself can classify fine-grained object categories at near real-time speeds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The vision system is robust enough to handle a damaged camera without disrupting operations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Engineering perspective: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Improved quality control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Addressed the risk of possible component failure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Designed an inexpensive solution – total cost of cameras ~$400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688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Future Work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Integration of depth sensors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Convolutional Neural Networks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Increase processing speed: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GPU computing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Evaluate ORB descriptors in Hamming Space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949761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Acknowledgements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405" y="1381060"/>
            <a:ext cx="8005704" cy="470076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endParaRPr lang="en-US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Dr. </a:t>
            </a:r>
            <a:r>
              <a:rPr lang="en-US" sz="2800" dirty="0" err="1" smtClean="0"/>
              <a:t>Samarabandu</a:t>
            </a:r>
            <a:r>
              <a:rPr lang="en-US" sz="2800" dirty="0" smtClean="0"/>
              <a:t> &amp; Dr. Wang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Sightline Innovation Inc.</a:t>
            </a:r>
          </a:p>
          <a:p>
            <a:pPr marL="914400" lvl="1" indent="-457200">
              <a:buFont typeface="Arial" charset="0"/>
              <a:buChar char="•"/>
            </a:pP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0" y="3303717"/>
            <a:ext cx="4140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Contributions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pPr marL="457200" indent="-457200">
              <a:buFont typeface="Arial" charset="0"/>
              <a:buChar char="•"/>
            </a:pPr>
            <a:r>
              <a:rPr lang="en-CA" sz="2800" dirty="0"/>
              <a:t>A new object classification framework using binary ORB features that can classify </a:t>
            </a:r>
            <a:r>
              <a:rPr lang="en-CA" sz="2800" dirty="0" smtClean="0"/>
              <a:t>very similar </a:t>
            </a:r>
            <a:r>
              <a:rPr lang="en-CA" sz="2800" dirty="0"/>
              <a:t>automotive parts real-time and provide a meaningful, robust solution </a:t>
            </a:r>
            <a:r>
              <a:rPr lang="en-CA" sz="2800" dirty="0" smtClean="0"/>
              <a:t>for manufacturing environments</a:t>
            </a:r>
          </a:p>
          <a:p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A low cost view vision </a:t>
            </a:r>
            <a:r>
              <a:rPr lang="en-CA" sz="2800" dirty="0"/>
              <a:t>system </a:t>
            </a:r>
            <a:r>
              <a:rPr lang="en-CA" sz="2800" dirty="0" smtClean="0"/>
              <a:t>using web cameras that can handle missing input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algn="ctr">
              <a:spcAft>
                <a:spcPts val="1200"/>
              </a:spcAft>
            </a:pPr>
            <a:r>
              <a:rPr lang="en-US" sz="5000" b="1" dirty="0" smtClean="0">
                <a:solidFill>
                  <a:srgbClr val="3B1B70"/>
                </a:solidFill>
                <a:latin typeface="Arial"/>
                <a:cs typeface="Arial Unicode MS"/>
              </a:rPr>
              <a:t>Q&amp;A</a:t>
            </a:r>
            <a:endParaRPr lang="en-US" sz="5000" b="1" dirty="0" smtClean="0">
              <a:solidFill>
                <a:srgbClr val="3B1B70"/>
              </a:solidFill>
              <a:latin typeface="Arial"/>
              <a:cs typeface="Arial Unicode MS"/>
            </a:endParaRPr>
          </a:p>
          <a:p>
            <a:pPr marL="685800" indent="-685800">
              <a:buFont typeface="Arial"/>
              <a:buChar char="•"/>
            </a:pP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7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the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2725577"/>
            <a:ext cx="8005704" cy="31391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The problem focuses on the correct classification of window pillars and guides</a:t>
            </a:r>
          </a:p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Poke-yoke system</a:t>
            </a:r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4190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the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CA" sz="2800" dirty="0" smtClean="0"/>
              <a:t>Variations </a:t>
            </a:r>
            <a:r>
              <a:rPr lang="en-CA" sz="2800" smtClean="0"/>
              <a:t>in length, orientation and luster</a:t>
            </a:r>
            <a:endParaRPr lang="en-CA" sz="2800" dirty="0" smtClean="0"/>
          </a:p>
          <a:p>
            <a:pPr marL="457200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0" y="1998861"/>
            <a:ext cx="4182553" cy="327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83" y="2044938"/>
            <a:ext cx="4085662" cy="323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Introduction to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the </a:t>
            </a:r>
            <a:r>
              <a:rPr lang="en-US" sz="4000" b="1" smtClean="0">
                <a:solidFill>
                  <a:srgbClr val="3B1B70"/>
                </a:solidFill>
                <a:latin typeface="Arial"/>
                <a:cs typeface="Arial Unicode MS"/>
              </a:rPr>
              <a:t>Problem</a:t>
            </a: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A typical automotive plant can manufacturer several thousand of these parts a </a:t>
            </a:r>
            <a:r>
              <a:rPr lang="en-US" sz="2800" dirty="0" smtClean="0"/>
              <a:t>day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Previously, correct labelling of these parts was left to </a:t>
            </a:r>
            <a:r>
              <a:rPr lang="en-US" sz="2800" dirty="0" smtClean="0"/>
              <a:t>humans: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Difficult to identify small similarities on a moving belt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Human fatigue during an 8+ hour shift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800" dirty="0" smtClean="0"/>
              <a:t>More than one vehicle make with several models</a:t>
            </a:r>
          </a:p>
          <a:p>
            <a:pPr marL="914400" lvl="1" indent="-457200">
              <a:buFont typeface="Arial" charset="0"/>
              <a:buChar char="•"/>
            </a:pPr>
            <a:endParaRPr lang="en-CA" sz="2800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034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30" y="573851"/>
            <a:ext cx="800570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Background: </a:t>
            </a:r>
            <a:r>
              <a:rPr lang="en-US" sz="4000" b="1" dirty="0" smtClean="0">
                <a:solidFill>
                  <a:srgbClr val="3B1B70"/>
                </a:solidFill>
                <a:latin typeface="Arial"/>
                <a:cs typeface="Arial Unicode MS"/>
              </a:rPr>
              <a:t>ORB Features</a:t>
            </a:r>
            <a:endParaRPr lang="en-US" sz="2800" dirty="0">
              <a:solidFill>
                <a:srgbClr val="807F83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F8058-3785-FA4E-971F-CD598328817B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7230" y="1281737"/>
            <a:ext cx="8005704" cy="53860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Perform feature detection by finding corners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Using a pre-defined sampling pattern compare patches, patch </a:t>
            </a:r>
            <a:r>
              <a:rPr lang="en-US" sz="2800" b="1" dirty="0" smtClean="0"/>
              <a:t>p</a:t>
            </a:r>
            <a:r>
              <a:rPr lang="en-US" sz="2800" dirty="0" smtClean="0"/>
              <a:t> at point </a:t>
            </a:r>
            <a:r>
              <a:rPr lang="en-US" sz="2800" b="1" dirty="0" smtClean="0"/>
              <a:t>x</a:t>
            </a:r>
            <a:r>
              <a:rPr lang="en-US" sz="2800" dirty="0" smtClean="0"/>
              <a:t> to build the descriptor</a:t>
            </a:r>
            <a:endParaRPr lang="en-CA" sz="2800" b="1" dirty="0" smtClean="0"/>
          </a:p>
          <a:p>
            <a:pPr lvl="1"/>
            <a:endParaRPr lang="en-CA" sz="2800" dirty="0" smtClean="0"/>
          </a:p>
          <a:p>
            <a:pPr marL="1143000" lvl="1" indent="-685800">
              <a:buFont typeface="Arial"/>
              <a:buChar char="•"/>
            </a:pPr>
            <a:endParaRPr lang="en-US" sz="2800" dirty="0" smtClean="0">
              <a:solidFill>
                <a:srgbClr val="807F83"/>
              </a:solidFill>
              <a:latin typeface="Arial"/>
              <a:cs typeface="Arial"/>
            </a:endParaRPr>
          </a:p>
          <a:p>
            <a:endParaRPr lang="en-US" sz="6000" b="1" dirty="0" smtClean="0">
              <a:solidFill>
                <a:srgbClr val="807F83"/>
              </a:solidFill>
              <a:latin typeface="Arial"/>
              <a:cs typeface="Arial Unicode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9" y="2789842"/>
            <a:ext cx="4035056" cy="3293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75" y="2549969"/>
            <a:ext cx="4051300" cy="172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24" y="4436627"/>
            <a:ext cx="3467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2312</Words>
  <Application>Microsoft Macintosh PowerPoint</Application>
  <PresentationFormat>On-screen Show (4:3)</PresentationFormat>
  <Paragraphs>562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 Unicode MS</vt:lpstr>
      <vt:lpstr>Calibri</vt:lpstr>
      <vt:lpstr>Cambria Math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UWO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Wilson</dc:creator>
  <cp:lastModifiedBy>Kyle Doerr</cp:lastModifiedBy>
  <cp:revision>122</cp:revision>
  <cp:lastPrinted>2016-01-26T07:31:50Z</cp:lastPrinted>
  <dcterms:created xsi:type="dcterms:W3CDTF">2011-12-23T15:22:14Z</dcterms:created>
  <dcterms:modified xsi:type="dcterms:W3CDTF">2016-01-26T07:37:56Z</dcterms:modified>
</cp:coreProperties>
</file>